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31"/>
  </p:notesMasterIdLst>
  <p:sldIdLst>
    <p:sldId id="256" r:id="rId2"/>
    <p:sldId id="295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90" r:id="rId16"/>
    <p:sldId id="272" r:id="rId17"/>
    <p:sldId id="274" r:id="rId18"/>
    <p:sldId id="300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96" r:id="rId27"/>
    <p:sldId id="301" r:id="rId28"/>
    <p:sldId id="283" r:id="rId29"/>
    <p:sldId id="286" r:id="rId30"/>
  </p:sldIdLst>
  <p:sldSz cx="9144000" cy="5143500" type="screen16x9"/>
  <p:notesSz cx="6858000" cy="9144000"/>
  <p:embeddedFontLst>
    <p:embeddedFont>
      <p:font typeface="Quicksand" charset="0"/>
      <p:regular r:id="rId32"/>
      <p:bold r:id="rId33"/>
    </p:embeddedFont>
    <p:embeddedFont>
      <p:font typeface="Permanent Marker" charset="0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blu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295550" y="1991812"/>
            <a:ext cx="65529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48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re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295550" y="1991812"/>
            <a:ext cx="65529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48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yellow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295550" y="1991812"/>
            <a:ext cx="65529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48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4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lu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557300" y="1640493"/>
            <a:ext cx="6029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Permanent Marker"/>
              <a:buNone/>
              <a:defRPr sz="36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557300" y="2668609"/>
            <a:ext cx="60294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yellow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557300" y="1640493"/>
            <a:ext cx="6029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Permanent Marker"/>
              <a:buNone/>
              <a:defRPr sz="36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557300" y="2668609"/>
            <a:ext cx="60294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re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593400" y="992122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AD"/>
              </a:buClr>
              <a:buSzPct val="25000"/>
              <a:buFont typeface="Permanent Marker"/>
              <a:buNone/>
            </a:pPr>
            <a:r>
              <a:rPr lang="pt-BR" sz="9600" b="0" i="0" u="none" strike="noStrike" cap="none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blu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593400" y="1283825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A500"/>
              </a:buClr>
              <a:buSzPct val="25000"/>
              <a:buFont typeface="Permanent Marker"/>
              <a:buNone/>
            </a:pPr>
            <a:r>
              <a:rPr lang="pt-BR" sz="9600" b="0" i="0" u="none" strike="noStrike" cap="none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24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04797" y="1200150"/>
            <a:ext cx="36570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6999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re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557300" y="1640493"/>
            <a:ext cx="6029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Permanent Marker"/>
              <a:buNone/>
              <a:defRPr sz="36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36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557300" y="2668609"/>
            <a:ext cx="60294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Source Sans Pro"/>
              <a:buNone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yellow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1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1283825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344D"/>
              </a:buClr>
              <a:buSzPct val="25000"/>
              <a:buFont typeface="Permanent Marker"/>
              <a:buNone/>
            </a:pPr>
            <a:r>
              <a:rPr lang="pt-BR" sz="9600" b="0" i="0" u="none" strike="noStrike" cap="none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24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3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ermanent Marker"/>
              <a:buNone/>
              <a:defRPr sz="2400" b="0" i="0" u="none" strike="noStrike" cap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Permanent Marker"/>
              <a:buNone/>
              <a:defRPr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89283" y="1200150"/>
            <a:ext cx="263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256050" y="1200150"/>
            <a:ext cx="263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022816" y="1200150"/>
            <a:ext cx="263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Permanent Marker"/>
              <a:buNone/>
              <a:defRPr sz="24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Font typeface="Source Sans Pro"/>
              <a:buNone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Font typeface="Permanent Marker"/>
              <a:buNone/>
              <a:defRPr sz="2400" b="0" i="0" u="none" strike="noStrike" cap="none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indent="0" algn="ctr" rtl="0">
              <a:spcBef>
                <a:spcPts val="0"/>
              </a:spcBef>
              <a:buClr>
                <a:srgbClr val="2C343B"/>
              </a:buClr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▸"/>
              <a:defRPr sz="30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9CB1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3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pt-BR" sz="13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www.vitoriacholanda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714348" y="1000114"/>
            <a:ext cx="7980600" cy="27146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5000" b="1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Aprendizagem </a:t>
            </a:r>
            <a:r>
              <a:rPr lang="pt-BR" sz="50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das Pessoas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 </a:t>
            </a:r>
            <a:r>
              <a:rPr lang="pt-BR" sz="5000" b="1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Deficiência</a:t>
            </a:r>
            <a:endParaRPr lang="pt-BR" sz="50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00430" y="421482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Quicksand" charset="0"/>
              </a:rPr>
              <a:t>GABRIEL ROCHA</a:t>
            </a:r>
            <a:endParaRPr lang="pt-BR" sz="2000" b="1" dirty="0"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57158" y="857238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Usar caderno com pauta ampliada e lápis B4 ou B6.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Caso seja necessário, providenciar software protetor de tela ou outros.</a:t>
            </a:r>
          </a:p>
          <a:p>
            <a:pPr lvl="0" indent="0" algn="just"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 Para Aluno Cego:</a:t>
            </a:r>
          </a:p>
          <a:p>
            <a:pPr lvl="0" indent="0" algn="just">
              <a:buNone/>
            </a:pPr>
            <a:endParaRPr lang="pt-BR" sz="2000" b="1" dirty="0" smtClean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 pessoa cego  faz uso de </a:t>
            </a:r>
            <a:r>
              <a:rPr lang="pt-BR" sz="2000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reglete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 punção ou máquina de datilografia braile para a escrita.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Uso de material concreto e em relevo.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Gravação em áudio.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Descrição de figuras e situação.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endParaRPr lang="pt-BR" sz="2000" dirty="0" smtClean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indent="0" algn="just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2. Deficiência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3. Surdocegueira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40743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5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 a associação de duas deficiências sensoriais em uma mesma pessoa (visual e auditiva).</a:t>
            </a:r>
          </a:p>
        </p:txBody>
      </p:sp>
      <p:pic>
        <p:nvPicPr>
          <p:cNvPr id="3074" name="Picture 2" descr="C:\Users\Gabriel\Documents\Deafblindness-51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506" y="1142990"/>
            <a:ext cx="370733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00034" y="1000114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Identificar-se através de toques, gestos ou sinais.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Combinar com a pessoa um sinal de identificação.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Informar sobre o contexto que a rodeia.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 a pessoa tiver baixa visão, procurar não sair do seu campo de visão.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Ao conduzir, deixar pegar no braço.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Utilizar sinais simples para avisar a presença de escadas, portas ou outros obstáculos.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Avisar se for sair.</a:t>
            </a:r>
          </a:p>
          <a:p>
            <a:pPr lvl="0" indent="0" algn="just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3. Surdocegueira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just" rtl="0">
              <a:spcBef>
                <a:spcPts val="0"/>
              </a:spcBef>
              <a:buNone/>
            </a:pPr>
            <a:r>
              <a:rPr lang="pt-BR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É fundamental que o profissional conheça aspectos específicos das perdas auditivas e visual, como a intensidade e a época que foi adquirida a surdocegueira.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É fundamental a presença de um guia intérprete.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Manter a área de trabalho em ordem.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Estabelecer uma rotina.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3. Surdocegueira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39165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2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2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 todo comprometimento da mobilidade, coordenação motora geral ou da fala, causado por lesões neurológicas e ortopédicas ou ainda por má formação congênita ou adquirida.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4. Deficiência Física</a:t>
            </a:r>
          </a:p>
        </p:txBody>
      </p:sp>
      <p:pic>
        <p:nvPicPr>
          <p:cNvPr id="4098" name="Picture 2" descr="C:\Users\Gabriel\Documents\defici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8"/>
            <a:ext cx="3786214" cy="298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42858"/>
            <a:ext cx="8229600" cy="857400"/>
          </a:xfrm>
        </p:spPr>
        <p:txBody>
          <a:bodyPr/>
          <a:lstStyle/>
          <a:p>
            <a:pPr algn="l"/>
            <a:r>
              <a:rPr lang="pt-BR" sz="3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4. Deficiência Física</a:t>
            </a:r>
            <a:endParaRPr lang="pt-BR" sz="3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786" y="1000114"/>
            <a:ext cx="7320600" cy="3725700"/>
          </a:xfrm>
        </p:spPr>
        <p:txBody>
          <a:bodyPr/>
          <a:lstStyle/>
          <a:p>
            <a:pPr algn="just"/>
            <a:r>
              <a:rPr lang="pt-BR" sz="2000" dirty="0" smtClean="0">
                <a:latin typeface="Quicksand" charset="0"/>
              </a:rPr>
              <a:t>Dentre as formas que a deficiência física pode se apresentar a paralisia cerebral com suas diversas classificações e desordens associadas.</a:t>
            </a:r>
          </a:p>
          <a:p>
            <a:pPr algn="just">
              <a:buNone/>
            </a:pPr>
            <a:endParaRPr lang="pt-BR" sz="2000" dirty="0" smtClean="0">
              <a:latin typeface="Quicksand" charset="0"/>
            </a:endParaRPr>
          </a:p>
          <a:p>
            <a:pPr algn="just"/>
            <a:r>
              <a:rPr lang="pt-BR" sz="2000" dirty="0" smtClean="0">
                <a:latin typeface="Quicksand" charset="0"/>
              </a:rPr>
              <a:t>Paralisia Cerebral A paralisia cerebral (PC) é definida por </a:t>
            </a:r>
            <a:r>
              <a:rPr lang="pt-BR" sz="2000" dirty="0" err="1" smtClean="0">
                <a:latin typeface="Quicksand" charset="0"/>
              </a:rPr>
              <a:t>Bobath</a:t>
            </a:r>
            <a:r>
              <a:rPr lang="pt-BR" sz="2000" dirty="0" smtClean="0">
                <a:latin typeface="Quicksand" charset="0"/>
              </a:rPr>
              <a:t> (1984) como uma desordem no desenvolvimento e da postura, devido a uma lesão no cérebro, ainda em desenvolvimento. Ela não é progressiva, ou seja, não evolui, e pode ou não apresentar comprometimento intelectual, dependendo da localização da lesão no cérebro. 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57158" y="928676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</a:t>
            </a:r>
            <a:r>
              <a:rPr lang="pt-BR" sz="2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sz="20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Realizar adaptações arquitetônicas necessárias, o que inclui rampas de acesso ou elevadores, banheiros adaptados a largura das cadeiras.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Não apoiar-se 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na </a:t>
            </a: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cadeira de rodas, muletas e bengalas, nem segurá-las ou utilizá-las sem permissão.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Ao conversar com uma pessoa em cadeira de rodas, baixe-se para que fiquem da mesma altura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lvl="0" indent="0" algn="just"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Didático:</a:t>
            </a:r>
            <a:endParaRPr lang="pt-BR" sz="2000" b="1" dirty="0" smtClean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Recorrer às várias Tecnologias </a:t>
            </a:r>
            <a:r>
              <a:rPr lang="pt-BR" sz="2000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Assistivas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pode ser de grande auxílio para promover o acolhimento e o desenvolvimento da pessoa com deficiência física.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 smtClean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4. Deficiência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41034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2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2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 um atraso ou lentidão no desenvolvimento mental que pode ser percebido na maneira de falar, caminhar, escrever. O grau deficiência intelectual varia de leve a profundo.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5. Deficiência Intelectual</a:t>
            </a:r>
          </a:p>
        </p:txBody>
      </p:sp>
      <p:pic>
        <p:nvPicPr>
          <p:cNvPr id="5122" name="Picture 2" descr="C:\Users\Gabriel\Documents\7774226_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90"/>
            <a:ext cx="3500430" cy="3186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42858"/>
            <a:ext cx="8229600" cy="857400"/>
          </a:xfrm>
        </p:spPr>
        <p:txBody>
          <a:bodyPr/>
          <a:lstStyle/>
          <a:p>
            <a:pPr algn="l"/>
            <a:r>
              <a:rPr lang="pt-BR" sz="3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5. Deficiência Intelectual</a:t>
            </a:r>
            <a:endParaRPr lang="pt-BR" sz="3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4348" y="1000114"/>
            <a:ext cx="7320600" cy="3725700"/>
          </a:xfrm>
        </p:spPr>
        <p:txBody>
          <a:bodyPr/>
          <a:lstStyle/>
          <a:p>
            <a:pPr algn="just"/>
            <a:r>
              <a:rPr lang="pt-BR" sz="2800" dirty="0" smtClean="0">
                <a:latin typeface="Quicksand" charset="0"/>
              </a:rPr>
              <a:t>Síndrome de </a:t>
            </a:r>
            <a:r>
              <a:rPr lang="pt-BR" sz="2800" dirty="0" err="1" smtClean="0">
                <a:latin typeface="Quicksand" charset="0"/>
              </a:rPr>
              <a:t>Down</a:t>
            </a:r>
            <a:endParaRPr lang="pt-BR" sz="2800" dirty="0" smtClean="0">
              <a:latin typeface="Quicksand" charset="0"/>
            </a:endParaRPr>
          </a:p>
          <a:p>
            <a:pPr algn="just"/>
            <a:r>
              <a:rPr lang="pt-BR" sz="2800" dirty="0" smtClean="0">
                <a:latin typeface="Quicksand" charset="0"/>
              </a:rPr>
              <a:t>(ainda não se sabe a causa);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Diferentes níveis de D.I;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Características físicas específicas;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Tônus muscular baixo;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Potencialidade para o desenvolvimento global.</a:t>
            </a:r>
            <a:endParaRPr lang="pt-BR" sz="2800" dirty="0"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500034" y="785800"/>
            <a:ext cx="7715304" cy="385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Tratar a pessoa com DI de acordo com sua idade cronológica e evitar </a:t>
            </a:r>
            <a:r>
              <a:rPr lang="pt-BR" sz="2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superproteção</a:t>
            </a: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Respeitar o ritmo de aprendizagem e individualidade.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Planejar atividades diversificadas que promovem a independência e autonomia.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Falar diretamente com a pessoa com deficiência, estabelecendo contato visual.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Oferecer modelos de comportamento adequado.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Não tratar a pessoa como doente, para melhorar a sua </a:t>
            </a:r>
            <a:r>
              <a:rPr lang="pt-BR" sz="20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autoestima</a:t>
            </a: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5. Deficiência Intelectual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1"/>
                </a:solidFill>
                <a:latin typeface="Quicksand" charset="0"/>
              </a:rPr>
              <a:t>BREVE HISTÓRICO</a:t>
            </a:r>
            <a:endParaRPr lang="pt-BR" sz="3200" b="1" dirty="0">
              <a:solidFill>
                <a:schemeClr val="tx1"/>
              </a:solidFill>
              <a:latin typeface="Quicksand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4348" y="1000114"/>
            <a:ext cx="7929618" cy="3929090"/>
          </a:xfrm>
        </p:spPr>
        <p:txBody>
          <a:bodyPr/>
          <a:lstStyle/>
          <a:p>
            <a:pPr algn="just"/>
            <a:r>
              <a:rPr lang="pt-BR" sz="2800" dirty="0" smtClean="0">
                <a:latin typeface="Quicksand" charset="0"/>
              </a:rPr>
              <a:t>Esparta – Eliminação das pessoas disformes;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Roma – Morte por afogamento; abandono; Com o Cristianismo (caridade e amor) proteção aos deficientes;</a:t>
            </a:r>
          </a:p>
          <a:p>
            <a:pPr algn="just"/>
            <a:r>
              <a:rPr lang="pt-BR" sz="2800" dirty="0" smtClean="0">
                <a:latin typeface="Quicksand" charset="0"/>
              </a:rPr>
              <a:t>Idade Média – Castigo de Deus.</a:t>
            </a:r>
          </a:p>
          <a:p>
            <a:pPr algn="just">
              <a:buNone/>
            </a:pPr>
            <a:endParaRPr lang="pt-BR" sz="2800" dirty="0" smtClean="0">
              <a:latin typeface="Quicksand" charset="0"/>
            </a:endParaRPr>
          </a:p>
          <a:p>
            <a:pPr algn="just"/>
            <a:r>
              <a:rPr lang="pt-BR" sz="2800" dirty="0" smtClean="0">
                <a:latin typeface="Quicksand" charset="0"/>
              </a:rPr>
              <a:t>SEGREGAÇÃO – INTEGRAÇÃO – INCLUSÃO</a:t>
            </a:r>
          </a:p>
          <a:p>
            <a:pPr algn="just"/>
            <a:r>
              <a:rPr lang="pt-BR" sz="2800" dirty="0" err="1" smtClean="0">
                <a:latin typeface="Quicksand" charset="0"/>
              </a:rPr>
              <a:t>Jo</a:t>
            </a:r>
            <a:r>
              <a:rPr lang="pt-BR" sz="2800" dirty="0" smtClean="0">
                <a:latin typeface="Quicksand" charset="0"/>
              </a:rPr>
              <a:t>. 9:2,3 – </a:t>
            </a:r>
            <a:r>
              <a:rPr lang="pt-BR" sz="2800" dirty="0" err="1" smtClean="0">
                <a:latin typeface="Quicksand" charset="0"/>
              </a:rPr>
              <a:t>Sl</a:t>
            </a:r>
            <a:r>
              <a:rPr lang="pt-BR" sz="2800" dirty="0" smtClean="0">
                <a:latin typeface="Quicksand" charset="0"/>
              </a:rPr>
              <a:t>. 139:13,14.</a:t>
            </a:r>
            <a:endParaRPr lang="pt-BR" sz="2800" dirty="0"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just" rtl="0">
              <a:spcBef>
                <a:spcPts val="0"/>
              </a:spcBef>
              <a:buNone/>
            </a:pPr>
            <a:r>
              <a:rPr lang="pt-BR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Utilizar figuras, imagens e cores para auxiliar a pessoa com DI a obter uma melhor compreensão e fixação do conteúdo.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Usar jogos e brincadeiras para facilitar a fixação das informações.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Não passar um conteúdo sem que o outro tenha sido assimilado.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Trabalhar com o concreto.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5. Deficiência Intelectual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268775"/>
            <a:ext cx="4103400" cy="34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5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 </a:t>
            </a:r>
            <a:r>
              <a:rPr lang="pt-BR" sz="2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comprometem três áreas do desenvolvimento humano: </a:t>
            </a:r>
            <a:r>
              <a:rPr lang="pt-BR" sz="2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interação social, comunicação e </a:t>
            </a:r>
            <a:r>
              <a:rPr lang="pt-BR" sz="2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fala.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5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6. Transtornos do Espectro do Autismo</a:t>
            </a:r>
          </a:p>
        </p:txBody>
      </p:sp>
      <p:pic>
        <p:nvPicPr>
          <p:cNvPr id="6146" name="Picture 2" descr="C:\Users\Gabriel\Documents\kidwithpaintfing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304"/>
            <a:ext cx="35909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Sensibilizar a comunidade garantindo uma melhor recepção da pessoa com autismo.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Orientar à família sobre a importância da medicação caso seja necessário, e de um serviço de suporte por profissionais especializados.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6. Transtornos do Espectro do Autismo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just" rtl="0">
              <a:spcBef>
                <a:spcPts val="0"/>
              </a:spcBef>
              <a:buNone/>
            </a:pPr>
            <a:r>
              <a:rPr lang="pt-BR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Todo os recursos pedagógicos podem ser aplicados com pessoas com autismo.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Atividades dirigidas às pessoas com autismo precisam atender às suas necessidades.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As atividades adaptadas para o autista devem favorecer o seu desenvolvimento da fala, comunicação e interação social.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Recomenda-se a utilização de materiais mais resistentes para maior durabilidade.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6. Transtornos do Espectro do Autismo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41325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5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 a associação de uma ou mais deficiências anteriormente citadas.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7. Deficiências Múltiplas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l="46143"/>
          <a:stretch/>
        </p:blipFill>
        <p:spPr>
          <a:xfrm>
            <a:off x="5671175" y="1096826"/>
            <a:ext cx="2566500" cy="37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Deve-se verificar quais são as deficiências associadas e observar quais os sistemas de comunicação utilizados as necessidades de condições motoras, compreensão e interpretação.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7. Deficiências Múltiplas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  <a:latin typeface="Quicksand" charset="0"/>
              </a:rPr>
              <a:t>8. ALTAS HABILIDADES/SUPERDOTAÇÃO</a:t>
            </a:r>
            <a:endParaRPr lang="pt-BR" b="1" dirty="0">
              <a:solidFill>
                <a:schemeClr val="tx1"/>
              </a:solidFill>
              <a:latin typeface="Quicksand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1700" y="1200150"/>
            <a:ext cx="4303242" cy="3725700"/>
          </a:xfrm>
        </p:spPr>
        <p:txBody>
          <a:bodyPr/>
          <a:lstStyle/>
          <a:p>
            <a:pPr algn="just"/>
            <a:r>
              <a:rPr lang="pt-BR" sz="2500" b="1" dirty="0" smtClean="0">
                <a:latin typeface="Quicksand" charset="0"/>
              </a:rPr>
              <a:t>Conceituação: </a:t>
            </a:r>
            <a:r>
              <a:rPr lang="pt-BR" sz="2500" dirty="0" smtClean="0">
                <a:latin typeface="Quicksand" charset="0"/>
              </a:rPr>
              <a:t>Consiste em habilidades gerais e/ou específicas </a:t>
            </a:r>
            <a:r>
              <a:rPr lang="pt-BR" sz="2500" u="sng" dirty="0" smtClean="0">
                <a:latin typeface="Quicksand" charset="0"/>
              </a:rPr>
              <a:t>acima da média</a:t>
            </a:r>
            <a:r>
              <a:rPr lang="pt-BR" sz="2500" dirty="0" smtClean="0">
                <a:latin typeface="Quicksand" charset="0"/>
              </a:rPr>
              <a:t>, elevados níveis de </a:t>
            </a:r>
            <a:r>
              <a:rPr lang="pt-BR" sz="2500" u="sng" dirty="0" smtClean="0">
                <a:latin typeface="Quicksand" charset="0"/>
              </a:rPr>
              <a:t>comprometimento com a tarefa </a:t>
            </a:r>
            <a:r>
              <a:rPr lang="pt-BR" sz="2500" dirty="0" smtClean="0">
                <a:latin typeface="Quicksand" charset="0"/>
              </a:rPr>
              <a:t>e elevados níveis de </a:t>
            </a:r>
            <a:r>
              <a:rPr lang="pt-BR" sz="2500" u="sng" dirty="0" smtClean="0">
                <a:latin typeface="Quicksand" charset="0"/>
              </a:rPr>
              <a:t>criatividade.</a:t>
            </a:r>
            <a:endParaRPr lang="pt-BR" sz="2500" u="sng" dirty="0">
              <a:latin typeface="Quicksand" charset="0"/>
            </a:endParaRPr>
          </a:p>
        </p:txBody>
      </p:sp>
      <p:pic>
        <p:nvPicPr>
          <p:cNvPr id="8194" name="Picture 2" descr="C:\Users\Gabriel\Documents\studiare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90"/>
            <a:ext cx="3262314" cy="330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  <a:latin typeface="Quicksand" charset="0"/>
              </a:rPr>
              <a:t>8. ALTAS HABILIDADES/SUPERDOTAÇÃO</a:t>
            </a:r>
            <a:endParaRPr lang="pt-BR" b="1" dirty="0">
              <a:solidFill>
                <a:schemeClr val="tx1"/>
              </a:solidFill>
              <a:latin typeface="Quicksand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500" b="1" dirty="0" smtClean="0">
                <a:latin typeface="Quicksand" charset="0"/>
              </a:rPr>
              <a:t>Características: </a:t>
            </a:r>
            <a:r>
              <a:rPr lang="pt-BR" sz="2500" dirty="0" smtClean="0">
                <a:latin typeface="Quicksand" charset="0"/>
              </a:rPr>
              <a:t>Aprende fácil e apresenta vocabulário excepcional; Criativo; resolução de tarefas de forma não convencional; Conhecedor de assuntos pouco comuns; Persistente; Persuasivo; Curioso; Pouco tolerante com tolices; Habilidade nas artes; Excelente senso de humor; Resiste à rotina e à repetição.</a:t>
            </a:r>
            <a:endParaRPr lang="pt-BR" sz="2500" dirty="0"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/>
            <a:r>
              <a:rPr lang="pt-BR" b="1" dirty="0" smtClean="0">
                <a:solidFill>
                  <a:schemeClr val="tx1"/>
                </a:solidFill>
                <a:latin typeface="Quicksand" charset="0"/>
              </a:rPr>
              <a:t>8. ALTAS HABILIDADES/SUPERDOTAÇÃO</a:t>
            </a:r>
            <a:endParaRPr lang="pt-BR" b="1" dirty="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Estabelecer locais para atividades diferenciadas;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Desafios, mistérios e problemas para solucionar;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Leitura de livros;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Informações e curiosidades sobre o mundo;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Espaços para a pesquisa;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Estimular a socialização e práticas esportivas;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Incentivar atividades artísticas.</a:t>
            </a:r>
          </a:p>
          <a:p>
            <a:pPr marL="457200" lvl="0" indent="-387350" algn="just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pt-BR" sz="25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2428860" y="142858"/>
            <a:ext cx="4260600" cy="111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 sz="3600" b="1" dirty="0" smtClean="0">
                <a:latin typeface="Quicksand"/>
                <a:ea typeface="Quicksand"/>
                <a:cs typeface="Quicksand"/>
                <a:sym typeface="Quicksand"/>
              </a:rPr>
              <a:t>Educação Cristã</a:t>
            </a:r>
            <a:endParaRPr lang="pt-BR" sz="36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71125" y="4510775"/>
            <a:ext cx="8693700" cy="35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pt-BR" sz="1400" u="sng" dirty="0">
              <a:solidFill>
                <a:schemeClr val="hlink"/>
              </a:solidFill>
              <a:latin typeface="Quicksand"/>
              <a:ea typeface="Quicksand"/>
              <a:cs typeface="Quicksand"/>
              <a:sym typeface="Quicksand"/>
              <a:hlinkClick r:id="rId3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28662" y="1214428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Quicksand" charset="0"/>
              </a:rPr>
              <a:t>-PESCADORES DE </a:t>
            </a:r>
            <a:r>
              <a:rPr lang="pt-BR" sz="2000" b="1" dirty="0" smtClean="0">
                <a:latin typeface="Quicksand" charset="0"/>
              </a:rPr>
              <a:t>CRIANÇA-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Quicksand" charset="0"/>
              </a:rPr>
              <a:t>“Nos primeiros anos de vida, o vaso está macio e moldável. [...] Os ensinos da infância deixam impressões definidas e distintas na mente, que permanecem depois que setenta anos já passaram. Cuidemos que tais impressões sejam feitas para os mais altos propósitos.”</a:t>
            </a:r>
          </a:p>
          <a:p>
            <a:pPr algn="r">
              <a:lnSpc>
                <a:spcPct val="150000"/>
              </a:lnSpc>
            </a:pPr>
            <a:r>
              <a:rPr lang="pt-BR" sz="2000" b="1" dirty="0" smtClean="0">
                <a:latin typeface="Quicksand" charset="0"/>
              </a:rPr>
              <a:t> Charles </a:t>
            </a:r>
            <a:r>
              <a:rPr lang="pt-BR" sz="2000" b="1" dirty="0" err="1" smtClean="0">
                <a:latin typeface="Quicksand" charset="0"/>
              </a:rPr>
              <a:t>Spurgeon</a:t>
            </a:r>
            <a:r>
              <a:rPr lang="pt-BR" sz="2000" b="1" dirty="0" smtClean="0">
                <a:latin typeface="Quicksand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 que é deficiência?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14348" y="928676"/>
            <a:ext cx="7901014" cy="383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pt-BR" sz="21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Deficiência é o comprometimento de </a:t>
            </a:r>
            <a:r>
              <a:rPr lang="pt-BR" sz="2100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natureza física</a:t>
            </a:r>
            <a:r>
              <a:rPr lang="pt-BR" sz="21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pt-BR" sz="2100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intelectual</a:t>
            </a:r>
            <a:r>
              <a:rPr lang="pt-BR" sz="21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e/ou </a:t>
            </a:r>
            <a:r>
              <a:rPr lang="pt-BR" sz="2100" u="sng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sensorial</a:t>
            </a:r>
            <a:r>
              <a:rPr lang="pt-BR" sz="21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ao qual, diante de diversas barreiras, podem obstruir a participação plena e efetiva da pessoa na sociedade em igualdade de condições com as demais </a:t>
            </a:r>
            <a:r>
              <a:rPr lang="pt-BR" sz="21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pessoas.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1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Estima-se que 15% da população mundial tenha algum tipo de deficiência. Assim </a:t>
            </a:r>
            <a:r>
              <a:rPr lang="pt-BR" sz="21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é bem provável que você conheça alguém que tenha: um amigo, um vizinho ou até mesmo um familiar</a:t>
            </a:r>
            <a:r>
              <a:rPr lang="pt-BR" sz="21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1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Educação Especial.</a:t>
            </a:r>
            <a:endParaRPr lang="pt-BR" sz="21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algn="just">
              <a:spcBef>
                <a:spcPts val="0"/>
              </a:spcBef>
              <a:buNone/>
            </a:pPr>
            <a:endParaRPr sz="2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algn="just" rtl="0">
              <a:spcBef>
                <a:spcPts val="0"/>
              </a:spcBef>
              <a:buNone/>
            </a:pPr>
            <a:endParaRPr sz="2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Quais são as deficiências?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1. Deficiência Auditiva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2. Deficiência Visual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3. </a:t>
            </a:r>
            <a:r>
              <a:rPr lang="pt-BR" sz="25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Surdocegueira</a:t>
            </a:r>
            <a:endParaRPr lang="pt-BR" sz="25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4. Deficiência Física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5. Deficiência Intelectual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6. Transtornos do Espectro do Autismo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5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7. Deficiências </a:t>
            </a: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Múltiplas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5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8. Altas Habilidades e </a:t>
            </a:r>
            <a:r>
              <a:rPr lang="pt-BR" sz="2500" dirty="0" err="1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Superdotação</a:t>
            </a:r>
            <a:endParaRPr lang="pt-BR" sz="25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  <a:buAutoNum type="arabicPeriod"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Deficiência Auditiva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50067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2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2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é a perda total ou parcial da capacidade de compreender a fala através do ouvido. Pode ser surdez leve - nesse caso, a pessoa consegue se expressar oralmente e perceber a voz humana com ou sem a utilização de um aparelho. Pode acontecer ainda a surdez profunda. </a:t>
            </a:r>
          </a:p>
        </p:txBody>
      </p:sp>
      <p:pic>
        <p:nvPicPr>
          <p:cNvPr id="1026" name="Picture 2" descr="C:\Users\Gabriel\Documents\66c9eed121277d8be2df09ce25c4687a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80"/>
            <a:ext cx="3000396" cy="238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28596" y="857238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Verificar </a:t>
            </a: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qual a forma de comunicação utilizada.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que a pessoa surda sente-se na frente.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Chamar atenção abanando as mãos.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Utilizar comunicação visual.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Reconhecer e valorizar tentativas de comunicação.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Quando a pessoa estiver acompanhada de um intérprete, dirija-se a ela, não ao intérprete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lvl="0" indent="0" algn="just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Didático: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Utilizar sempre que possível material concreto diversificado, de preferência visual que sirva de apoio para melhor entendimento e assimilação de novos conceitos.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 smtClean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  <a:buAutoNum type="arabicPeriod"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Deficiência Auditiva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2. Deficiência Visual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160075"/>
            <a:ext cx="44094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2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Conceituação:</a:t>
            </a:r>
            <a:r>
              <a:rPr lang="pt-BR" sz="22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A expressão deficiência visual é definida pela perda total ou parcial da visão, sendo de forma congênita ou adquirida.</a:t>
            </a:r>
          </a:p>
        </p:txBody>
      </p:sp>
      <p:pic>
        <p:nvPicPr>
          <p:cNvPr id="2050" name="Picture 2" descr="C:\Users\Gabriel\Documents\olho-636x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8"/>
            <a:ext cx="3643338" cy="271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00034" y="785800"/>
            <a:ext cx="8001056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</a:t>
            </a:r>
            <a:r>
              <a:rPr lang="pt-BR" sz="2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Oferecer ajuda, caso a pessoa aceite, oferecer o braço para ela segurar.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Ao </a:t>
            </a: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cumprimentar </a:t>
            </a:r>
            <a:r>
              <a:rPr lang="pt-BR" sz="2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pessoa com DV, aperte-lhe a mão.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Mostrar a pessoa os trajetos que ele precisa conhecer no ambiente e informar qualquer mudança que ocorra no ambiente.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Informar sua entrada em um ambiente que já se encontra um deficiente visual, e ao sair, despedir-se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lvl="0" indent="0" algn="just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a serem tomadas e estratégias de relacionamento: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Para orientar uma pessoa com DV, evite os termos “aqui” ou “lá”, use os termos “a sua direita”, “a sua esquerda”, “para trás”, “para frente” etc.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714348" y="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2. Deficiência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28596" y="857238"/>
            <a:ext cx="8229600" cy="3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Tome </a:t>
            </a:r>
            <a:r>
              <a:rPr lang="pt-BR" sz="20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 frente quando passar em um lugar estreito.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r>
              <a:rPr lang="pt-BR" sz="2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Para ajudar DV a sentar-se, basta posicionar sua mão no encosto ou braço da cadeira</a:t>
            </a: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lvl="0" indent="0" algn="just">
              <a:buNone/>
            </a:pPr>
            <a:r>
              <a:rPr lang="pt-BR" sz="2000" b="1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Adaptação do Material Didático Para Baixa Visão: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Adaptar as atividades de acordo com a condição visual da pessoa.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Recomenda-se que o material impresso seja nas fontes </a:t>
            </a:r>
            <a:r>
              <a:rPr lang="pt-BR" sz="2000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Verdana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ou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em negrito e em um tamanho que o aluno consiga ler.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Usar caderno com pauta ampliada e lápis B4 ou B6.</a:t>
            </a:r>
          </a:p>
          <a:p>
            <a:pPr marL="457200" lvl="0" indent="-355600" algn="just">
              <a:buClr>
                <a:srgbClr val="000000"/>
              </a:buClr>
              <a:buFont typeface="Quicksand"/>
            </a:pPr>
            <a:r>
              <a:rPr lang="pt-BR" sz="20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Caso seja necessário, providenciar software protetor de tela ou outros.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Font typeface="Quicksand"/>
            </a:pPr>
            <a:endParaRPr lang="pt-BR" sz="2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3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2. Deficiência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1616</Words>
  <PresentationFormat>Apresentação na tela (16:9)</PresentationFormat>
  <Paragraphs>155</Paragraphs>
  <Slides>29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Quicksand</vt:lpstr>
      <vt:lpstr>Permanent Marker</vt:lpstr>
      <vt:lpstr>Source Sans Pro</vt:lpstr>
      <vt:lpstr>Wingdings</vt:lpstr>
      <vt:lpstr>Verdana</vt:lpstr>
      <vt:lpstr>Timon template</vt:lpstr>
      <vt:lpstr>Aprendizagem das Pessoas com Deficiência</vt:lpstr>
      <vt:lpstr>BREVE HISTÓRICO</vt:lpstr>
      <vt:lpstr>O que é deficiência?</vt:lpstr>
      <vt:lpstr>Quais são as deficiências?</vt:lpstr>
      <vt:lpstr>Deficiência Auditiva</vt:lpstr>
      <vt:lpstr>Deficiência Auditiva</vt:lpstr>
      <vt:lpstr>2. Deficiência Visual</vt:lpstr>
      <vt:lpstr>2. Deficiência Visual</vt:lpstr>
      <vt:lpstr>2. Deficiência Visual</vt:lpstr>
      <vt:lpstr>2. Deficiência Visual</vt:lpstr>
      <vt:lpstr>3. Surdocegueira</vt:lpstr>
      <vt:lpstr>3. Surdocegueira</vt:lpstr>
      <vt:lpstr>3. Surdocegueira</vt:lpstr>
      <vt:lpstr>4. Deficiência Física</vt:lpstr>
      <vt:lpstr>4. Deficiência Física</vt:lpstr>
      <vt:lpstr>4. Deficiência Física</vt:lpstr>
      <vt:lpstr>5. Deficiência Intelectual</vt:lpstr>
      <vt:lpstr>5. Deficiência Intelectual</vt:lpstr>
      <vt:lpstr>5. Deficiência Intelectual</vt:lpstr>
      <vt:lpstr>5. Deficiência Intelectual</vt:lpstr>
      <vt:lpstr>6. Transtornos do Espectro do Autismo</vt:lpstr>
      <vt:lpstr>6. Transtornos do Espectro do Autismo</vt:lpstr>
      <vt:lpstr>6. Transtornos do Espectro do Autismo</vt:lpstr>
      <vt:lpstr>7. Deficiências Múltiplas</vt:lpstr>
      <vt:lpstr>7. Deficiências Múltiplas</vt:lpstr>
      <vt:lpstr>8. ALTAS HABILIDADES/SUPERDOTAÇÃO</vt:lpstr>
      <vt:lpstr>8. ALTAS HABILIDADES/SUPERDOTAÇÃO</vt:lpstr>
      <vt:lpstr>8. ALTAS HABILIDADES/SUPERDOTAÇÃO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Inclusão das Pessoas com Deficiências</dc:title>
  <dc:creator>Gabriel</dc:creator>
  <cp:lastModifiedBy>Gabriel</cp:lastModifiedBy>
  <cp:revision>51</cp:revision>
  <dcterms:modified xsi:type="dcterms:W3CDTF">2018-01-27T14:52:28Z</dcterms:modified>
</cp:coreProperties>
</file>